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257" r:id="rId3"/>
    <p:sldId id="260" r:id="rId4"/>
    <p:sldId id="262" r:id="rId5"/>
    <p:sldId id="259" r:id="rId6"/>
    <p:sldId id="264" r:id="rId7"/>
    <p:sldId id="263" r:id="rId8"/>
    <p:sldId id="281" r:id="rId9"/>
    <p:sldId id="268" r:id="rId10"/>
    <p:sldId id="270" r:id="rId11"/>
    <p:sldId id="283" r:id="rId12"/>
    <p:sldId id="306" r:id="rId13"/>
    <p:sldId id="258" r:id="rId14"/>
    <p:sldId id="277" r:id="rId15"/>
    <p:sldId id="307" r:id="rId16"/>
    <p:sldId id="266" r:id="rId17"/>
    <p:sldId id="267" r:id="rId18"/>
    <p:sldId id="271" r:id="rId19"/>
    <p:sldId id="274" r:id="rId20"/>
  </p:sldIdLst>
  <p:sldSz cx="9144000" cy="5143500" type="screen16x9"/>
  <p:notesSz cx="6858000" cy="9144000"/>
  <p:embeddedFontLst>
    <p:embeddedFont>
      <p:font typeface="Montserrat ExtraBold" charset="0"/>
      <p:bold r:id="rId22"/>
      <p:boldItalic r:id="rId23"/>
    </p:embeddedFont>
    <p:embeddedFont>
      <p:font typeface="Montserrat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C8CFA16-FDD3-4A69-869F-00936C808F65}">
  <a:tblStyle styleId="{AC8CFA16-FDD3-4A69-869F-00936C808F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 showGuides="1">
      <p:cViewPr>
        <p:scale>
          <a:sx n="80" d="100"/>
          <a:sy n="80" d="100"/>
        </p:scale>
        <p:origin x="-1086" y="-276"/>
      </p:cViewPr>
      <p:guideLst>
        <p:guide orient="horz" pos="117"/>
        <p:guide pos="36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6762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f9262ee2f_0_26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7f9262ee2f_0_26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2" r:id="rId17"/>
    <p:sldLayoutId id="2147483674" r:id="rId18"/>
    <p:sldLayoutId id="2147483676" r:id="rId19"/>
    <p:sldLayoutId id="2147483684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krut.com/media/tenang-saja-ai-tak-akan-kuasai-duni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ekrut.com/media/6-tips-eksplorasi-ai-untuk-bisnis-and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2.wdp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41257" y="2107070"/>
            <a:ext cx="5861485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AI Ethics dan Contoh Penerapannya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 dirty="0" smtClean="0">
                <a:solidFill>
                  <a:schemeClr val="bg1"/>
                </a:solidFill>
              </a:rPr>
              <a:t>By Prissy</a:t>
            </a:r>
            <a:r>
              <a:rPr lang="en" sz="2000" dirty="0" smtClean="0">
                <a:solidFill>
                  <a:schemeClr val="bg1"/>
                </a:solidFill>
              </a:rPr>
              <a:t> </a:t>
            </a:r>
            <a:r>
              <a:rPr lang="id-ID" sz="2000" dirty="0" smtClean="0">
                <a:solidFill>
                  <a:schemeClr val="bg1"/>
                </a:solidFill>
              </a:rPr>
              <a:t>Nusaiba Yulisa</a:t>
            </a:r>
            <a:endParaRPr sz="2000" dirty="0">
              <a:solidFill>
                <a:schemeClr val="bg1"/>
              </a:solidFill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2371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CONTOH PENERAPAN AI ETHICS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366" name="Google Shape;366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599314" y="1520046"/>
            <a:ext cx="2442515" cy="307777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IBM Plex Sans"/>
              </a:rPr>
              <a:t>03. Google (7 Kode Etik AI)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4098" name="Picture 2" descr="10 Fakta Menarik Tentang Logo Baru Google - Tekno Liputan6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6" y="2053990"/>
            <a:ext cx="1332674" cy="7496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50675" y="1941680"/>
            <a:ext cx="30700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Manfaat sosial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Memerangi diskriminasi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Keamanan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Akuntabilitas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Prinsip privasi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Standar tinggi keunggulan ilmiah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0162" y="2949847"/>
            <a:ext cx="20970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Privasi &amp; Keamanan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Transparansi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Keadlian 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Keandalan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Inklusivitas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Akuntabilitas  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7175" y="1531519"/>
            <a:ext cx="2584611" cy="307777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IBM Plex Sans"/>
              </a:rPr>
              <a:t>04. Microsoft (6 Kode Etik AI)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4100" name="Picture 4" descr="Apa Kata Desainer Soal Logo baru Microsoft?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66" y="2100261"/>
            <a:ext cx="1285819" cy="7491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6389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CONTOH PENYIMPANGAN AI ETHICS (BIAS AI) 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756844" y="1386425"/>
            <a:ext cx="3633501" cy="818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sz="1400" b="1" dirty="0" smtClean="0"/>
              <a:t>01. COMPAS (Correctional Offender Management Profiling for Alternative Sanctions)  </a:t>
            </a:r>
            <a:endParaRPr sz="1400" b="1" dirty="0"/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743825" y="2436735"/>
            <a:ext cx="57183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A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dalah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algoritma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dalam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sistem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pengadilan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negara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di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Amerika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Serikat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Ini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memprediksi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kemungkinan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tindak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pidana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berulang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.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 H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asil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dihasilkan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algoritm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memprediksi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bahwa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terdakwa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kulit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hitam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menimbulkan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risiko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pelanggaran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ulang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lebih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tinggi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daripada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representasi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sebenarnya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sementara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t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erdakwa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 berkulit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putih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cenderung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tidak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pelanggaran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ulang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Terdakwa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kulit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hitam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hampir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dua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kali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lebih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mungkin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salah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diklasifikasikan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risiko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lebih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tinggi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mengulangi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kesalahan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(45%)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dibandingkan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kulit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putih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(23%).</a:t>
            </a:r>
          </a:p>
        </p:txBody>
      </p:sp>
      <p:pic>
        <p:nvPicPr>
          <p:cNvPr id="5122" name="Picture 2" descr="https://cdn2.hubspot.net/hubfs/7666878/blog/2020/04/matthew-ansley-ihl2Q5F-VYA-unsp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90" y="1131590"/>
            <a:ext cx="1883685" cy="1206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638946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CONTOH PENYIMPANGAN AI ETHICS (BIAS AI) 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136" name="Google Shape;2136;p6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130;p65"/>
          <p:cNvSpPr txBox="1">
            <a:spLocks/>
          </p:cNvSpPr>
          <p:nvPr/>
        </p:nvSpPr>
        <p:spPr>
          <a:xfrm>
            <a:off x="476545" y="1266605"/>
            <a:ext cx="3633501" cy="81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400" b="1" dirty="0" smtClean="0"/>
              <a:t>0</a:t>
            </a:r>
            <a:r>
              <a:rPr lang="id-ID" sz="1400" b="1" dirty="0" smtClean="0"/>
              <a:t>2</a:t>
            </a:r>
            <a:r>
              <a:rPr lang="en-US" sz="1400" b="1" dirty="0" smtClean="0"/>
              <a:t>. </a:t>
            </a:r>
            <a:r>
              <a:rPr lang="id-ID" sz="1400" b="1" dirty="0" smtClean="0"/>
              <a:t>GIGGLE (An app for Girls)</a:t>
            </a:r>
            <a:r>
              <a:rPr lang="en-US" sz="1400" b="1" dirty="0" smtClean="0"/>
              <a:t>  </a:t>
            </a:r>
            <a:endParaRPr lang="en-US" sz="1400" b="1" dirty="0"/>
          </a:p>
        </p:txBody>
      </p:sp>
      <p:sp>
        <p:nvSpPr>
          <p:cNvPr id="4" name="Rectangle 3"/>
          <p:cNvSpPr/>
          <p:nvPr/>
        </p:nvSpPr>
        <p:spPr>
          <a:xfrm>
            <a:off x="836585" y="1654287"/>
            <a:ext cx="478361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Merupakan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jejaring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sosial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 dari australia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bertujuan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memungkinkan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anak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perempuan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mengobrol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dalam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kelompok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kecil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atau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“Giggles”,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mengandalkan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perangkat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lunak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AI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verifikasi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gender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memastikan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bahwa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hanya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anak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perempuan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dapat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bergabung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 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AI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 dalam aplikasi ini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secara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otomatis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mengecualikan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gadis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trans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gender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berarti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bahwa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jika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mereka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ingin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mereka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harus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menghubungi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pembuatnya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langsung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untuk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memverifikasi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gender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mereka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Hingga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April 2020,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ini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masih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belum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diluncurkan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resmi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algn="just"/>
            <a:endParaRPr lang="en-US" dirty="0">
              <a:solidFill>
                <a:schemeClr val="bg1"/>
              </a:solidFill>
              <a:latin typeface="IBM Plex Sans"/>
            </a:endParaRPr>
          </a:p>
          <a:p>
            <a:pPr algn="just"/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6146" name="Picture 2" descr="https://cdn2.hubspot.net/hubfs/7666878/blog/2020/04/olia-nayda-Lq0HQ_IKfvw-unsplas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84" y="1634792"/>
            <a:ext cx="1530170" cy="22952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4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3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400" dirty="0" smtClean="0">
                <a:latin typeface="Montserrat ExtraBold" charset="0"/>
              </a:rPr>
              <a:t>Bias </a:t>
            </a:r>
            <a:r>
              <a:rPr sz="1400" dirty="0" err="1" smtClean="0">
                <a:latin typeface="Montserrat ExtraBold" charset="0"/>
              </a:rPr>
              <a:t>pada</a:t>
            </a:r>
            <a:r>
              <a:rPr sz="1400" dirty="0" smtClean="0">
                <a:latin typeface="Montserrat ExtraBold" charset="0"/>
              </a:rPr>
              <a:t> </a:t>
            </a:r>
            <a:r>
              <a:rPr sz="1400" dirty="0" err="1" smtClean="0">
                <a:latin typeface="Montserrat ExtraBold" charset="0"/>
              </a:rPr>
              <a:t>iklan</a:t>
            </a:r>
            <a:r>
              <a:rPr sz="1400" dirty="0" smtClean="0">
                <a:latin typeface="Montserrat ExtraBold" charset="0"/>
              </a:rPr>
              <a:t> </a:t>
            </a:r>
            <a:r>
              <a:rPr sz="1400" dirty="0" err="1" smtClean="0">
                <a:latin typeface="Montserrat ExtraBold" charset="0"/>
              </a:rPr>
              <a:t>facebook</a:t>
            </a:r>
            <a:endParaRPr sz="1400" dirty="0">
              <a:latin typeface="Montserrat ExtraBold" charset="0"/>
            </a:endParaRP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400" dirty="0" smtClean="0"/>
              <a:t>Amazon Biased Recruiting Tool</a:t>
            </a:r>
            <a:endParaRPr sz="14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4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id-ID" dirty="0" smtClean="0"/>
              <a:t>5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Google Shape;2129;p65"/>
          <p:cNvSpPr txBox="1">
            <a:spLocks/>
          </p:cNvSpPr>
          <p:nvPr/>
        </p:nvSpPr>
        <p:spPr>
          <a:xfrm>
            <a:off x="0" y="434088"/>
            <a:ext cx="9144000" cy="562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 dirty="0" smtClean="0">
                <a:solidFill>
                  <a:schemeClr val="accent6"/>
                </a:solidFill>
              </a:rPr>
              <a:t>CONTOH PENYIMPANGAN AI ETHICS (BIAS AI) </a:t>
            </a:r>
            <a:endParaRPr lang="it-IT" sz="2400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3172" y="2615575"/>
            <a:ext cx="29253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 ExtraBold" charset="0"/>
              </a:rPr>
              <a:t>Racism in US Healthcare Allocation</a:t>
            </a:r>
            <a:endParaRPr lang="en-US" dirty="0">
              <a:solidFill>
                <a:schemeClr val="bg1"/>
              </a:solidFill>
              <a:latin typeface="Montserrat ExtraBold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 ExtraBold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Montserrat ExtraBold" charset="0"/>
              </a:rPr>
            </a:br>
            <a:endParaRPr lang="en-US" dirty="0">
              <a:solidFill>
                <a:schemeClr val="bg1"/>
              </a:solidFill>
              <a:latin typeface="Montserrat ExtraBold" charset="0"/>
            </a:endParaRPr>
          </a:p>
        </p:txBody>
      </p:sp>
      <p:pic>
        <p:nvPicPr>
          <p:cNvPr id="7174" name="Picture 6" descr="Pembuatan Iklan Bisnis Online di Uni Emirat Arab - Elepha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09" y="3362609"/>
            <a:ext cx="1587732" cy="134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n Allocating Scarce Health Care Resources During COVID-19, Don&amp;#39;t Forget  Health Justice | Health Affai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1" y="3362609"/>
            <a:ext cx="2393439" cy="134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mazon&amp;#39;s Sexist Recruitment AI - YouTub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550" y="3302389"/>
            <a:ext cx="2274141" cy="12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59"/>
          <p:cNvSpPr txBox="1">
            <a:spLocks noGrp="1"/>
          </p:cNvSpPr>
          <p:nvPr>
            <p:ph type="title"/>
          </p:nvPr>
        </p:nvSpPr>
        <p:spPr>
          <a:xfrm>
            <a:off x="4208286" y="387428"/>
            <a:ext cx="4635514" cy="6312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CARA MENGATASI BIAS AI</a:t>
            </a:r>
            <a:endParaRPr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42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4514747" y="1311610"/>
            <a:ext cx="3714905" cy="879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IBM Plex Sans"/>
              </a:rPr>
              <a:t>Me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minimalkan Bias dg melakukan pengujian secara teliti pada data dan algoritma </a:t>
            </a:r>
            <a:endParaRPr dirty="0">
              <a:solidFill>
                <a:schemeClr val="bg1"/>
              </a:solidFill>
              <a:latin typeface="IBM Plex Sans"/>
            </a:endParaRPr>
          </a:p>
        </p:txBody>
      </p:sp>
      <p:cxnSp>
        <p:nvCxnSpPr>
          <p:cNvPr id="2047" name="Google Shape;2047;p59"/>
          <p:cNvCxnSpPr/>
          <p:nvPr/>
        </p:nvCxnSpPr>
        <p:spPr>
          <a:xfrm>
            <a:off x="8843800" y="392547"/>
            <a:ext cx="0" cy="4358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3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6384785" y="2267966"/>
            <a:ext cx="1260139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Memperbaiki </a:t>
            </a:r>
            <a:endParaRPr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14" name="Google Shape;2042;p59"/>
          <p:cNvSpPr txBox="1">
            <a:spLocks noGrp="1"/>
          </p:cNvSpPr>
          <p:nvPr>
            <p:ph type="subTitle" idx="1"/>
          </p:nvPr>
        </p:nvSpPr>
        <p:spPr>
          <a:xfrm>
            <a:off x="3847364" y="2751770"/>
            <a:ext cx="4725525" cy="1664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Memahami kembali data dan algoritma untuk menilai di mana risiko ketidakadilan atau bias yang tinggi.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Menghilangkan prasangka tertentu pada data set.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Menghilangkan label yang berpotensi mengalami bias. </a:t>
            </a:r>
            <a:endParaRPr dirty="0">
              <a:solidFill>
                <a:schemeClr val="bg1"/>
              </a:solidFill>
              <a:latin typeface="IBM Plex San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72200" y="2121700"/>
            <a:ext cx="0" cy="709832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TOOLS PENDETEKSI BIAS 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16" name="Google Shape;2116;p6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395" y="1761626"/>
            <a:ext cx="3320651" cy="18669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7" name="Google Shape;2117;p64"/>
          <p:cNvGrpSpPr/>
          <p:nvPr/>
        </p:nvGrpSpPr>
        <p:grpSpPr>
          <a:xfrm>
            <a:off x="1092354" y="1558185"/>
            <a:ext cx="3576272" cy="2727969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2138800" y="4681835"/>
            <a:ext cx="66636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200" dirty="0" smtClean="0">
                <a:solidFill>
                  <a:schemeClr val="bg1"/>
                </a:solidFill>
                <a:latin typeface="IBM Plex Sans"/>
              </a:rPr>
              <a:t>Sumber: 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https</a:t>
            </a:r>
            <a:r>
              <a:rPr lang="en-US" sz="1200" dirty="0">
                <a:solidFill>
                  <a:schemeClr val="bg1"/>
                </a:solidFill>
                <a:latin typeface="IBM Plex Sans"/>
              </a:rPr>
              <a:t>://towardsdatascience.com/5-tools-to-detect-and-eliminate-bias-in-your-machine-learning-models-fb6c7b28b4f1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2070" y="1540941"/>
            <a:ext cx="34695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arenR"/>
            </a:pPr>
            <a:r>
              <a:rPr lang="id-ID" sz="1600" dirty="0" smtClean="0">
                <a:solidFill>
                  <a:schemeClr val="bg1"/>
                </a:solidFill>
                <a:latin typeface="IBM Plex Sans"/>
              </a:rPr>
              <a:t>What-If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arenR"/>
            </a:pPr>
            <a:r>
              <a:rPr lang="id-ID" sz="1600" dirty="0" smtClean="0">
                <a:solidFill>
                  <a:schemeClr val="bg1"/>
                </a:solidFill>
                <a:latin typeface="IBM Plex Sans"/>
              </a:rPr>
              <a:t>AI Fairness 360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arenR"/>
            </a:pPr>
            <a:r>
              <a:rPr lang="id-ID" sz="1600" dirty="0" smtClean="0">
                <a:solidFill>
                  <a:schemeClr val="bg1"/>
                </a:solidFill>
                <a:latin typeface="IBM Plex Sans"/>
              </a:rPr>
              <a:t>Crowdsourcing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arenR"/>
            </a:pPr>
            <a:r>
              <a:rPr lang="id-ID" sz="1600" dirty="0" smtClean="0">
                <a:solidFill>
                  <a:schemeClr val="bg1"/>
                </a:solidFill>
                <a:latin typeface="IBM Plex Sans"/>
              </a:rPr>
              <a:t>LIME (Local Interpretable Model-Agnostic Explanations)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arenR"/>
            </a:pPr>
            <a:r>
              <a:rPr lang="id-ID" sz="1600" dirty="0" smtClean="0">
                <a:solidFill>
                  <a:schemeClr val="bg1"/>
                </a:solidFill>
                <a:latin typeface="IBM Plex Sans"/>
              </a:rPr>
              <a:t>Fair ML</a:t>
            </a:r>
            <a:endParaRPr lang="en-US" sz="1600" dirty="0">
              <a:solidFill>
                <a:schemeClr val="bg1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5337175" y="1373325"/>
            <a:ext cx="2837400" cy="7097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FUTURE OF AI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67" name="Google Shape;267;p48"/>
          <p:cNvCxnSpPr/>
          <p:nvPr/>
        </p:nvCxnSpPr>
        <p:spPr>
          <a:xfrm>
            <a:off x="5225150" y="1540302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346091" y="2123614"/>
            <a:ext cx="35273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S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alah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satu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hal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terpenting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dibutuhkan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dalam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penggunaan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AI di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masa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depan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kode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etik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 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Hanya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butuh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generasi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lagi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sampai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ketergantungan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manusia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pada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 </a:t>
            </a:r>
            <a:r>
              <a:rPr lang="en-US" dirty="0">
                <a:solidFill>
                  <a:schemeClr val="bg1"/>
                </a:solidFill>
                <a:latin typeface="IBM Plex Sans"/>
                <a:hlinkClick r:id="rId4"/>
              </a:rPr>
              <a:t>AI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akan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semakin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IBM Plex Sans"/>
              </a:rPr>
              <a:t>dalam</a:t>
            </a:r>
            <a:r>
              <a:rPr lang="id-ID" dirty="0" smtClean="0">
                <a:solidFill>
                  <a:schemeClr val="bg1"/>
                </a:solidFill>
                <a:latin typeface="IBM Plex Sans"/>
              </a:rPr>
              <a:t>, baik itu bidang bisnis, kesehatan, keamanan, dsb</a:t>
            </a:r>
            <a:r>
              <a:rPr lang="en-US" dirty="0" smtClean="0">
                <a:solidFill>
                  <a:schemeClr val="bg1"/>
                </a:solidFill>
                <a:latin typeface="IBM Plex Sans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Sebelum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saat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itu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tiba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manusia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perlu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menentukan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jangkauan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AI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dalam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kehidupan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tanpa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melanggar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etika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maupun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BM Plex Sans"/>
              </a:rPr>
              <a:t>privasi</a:t>
            </a:r>
            <a:r>
              <a:rPr lang="en-US" dirty="0">
                <a:solidFill>
                  <a:schemeClr val="bg1"/>
                </a:solidFill>
                <a:latin typeface="IBM Plex Sans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>
                <a:solidFill>
                  <a:schemeClr val="bg1"/>
                </a:solidFill>
              </a:rPr>
              <a:t>KE</a:t>
            </a:r>
            <a:r>
              <a:rPr lang="en" dirty="0" smtClean="0">
                <a:solidFill>
                  <a:schemeClr val="bg1"/>
                </a:solidFill>
              </a:rPr>
              <a:t>S</a:t>
            </a:r>
            <a:r>
              <a:rPr lang="id-ID" dirty="0" smtClean="0">
                <a:solidFill>
                  <a:schemeClr val="bg1"/>
                </a:solidFill>
              </a:rPr>
              <a:t>IMPULAN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Rectangle 2"/>
          <p:cNvSpPr/>
          <p:nvPr/>
        </p:nvSpPr>
        <p:spPr>
          <a:xfrm>
            <a:off x="836585" y="2571750"/>
            <a:ext cx="76058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ui-sans-serif"/>
              </a:rPr>
              <a:t>P</a:t>
            </a:r>
            <a:r>
              <a:rPr lang="en-US" dirty="0" err="1" smtClean="0">
                <a:solidFill>
                  <a:schemeClr val="bg1"/>
                </a:solidFill>
                <a:latin typeface="ui-sans-serif"/>
              </a:rPr>
              <a:t>erusahaan</a:t>
            </a:r>
            <a:r>
              <a:rPr lang="en-US" dirty="0" smtClean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pengguna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AI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harus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memiliki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tanggung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jawab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etis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ketika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memutuskan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untuk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ini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. Para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peneliti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pemerintah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ui-sans-serif"/>
              </a:rPr>
              <a:t>pengusaha</a:t>
            </a:r>
            <a:r>
              <a:rPr lang="id-ID" dirty="0" smtClean="0">
                <a:solidFill>
                  <a:schemeClr val="bg1"/>
                </a:solidFill>
                <a:latin typeface="ui-sans-serif"/>
              </a:rPr>
              <a:t>, dan masyarakat pada umumnya </a:t>
            </a:r>
            <a:r>
              <a:rPr lang="en-US" dirty="0" err="1" smtClean="0">
                <a:solidFill>
                  <a:schemeClr val="bg1"/>
                </a:solidFill>
                <a:latin typeface="ui-sans-serif"/>
              </a:rPr>
              <a:t>juga</a:t>
            </a:r>
            <a:r>
              <a:rPr lang="en-US" dirty="0" smtClean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harus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bekerja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sama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untuk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mengembangkan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pedoman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etika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dapat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memastikan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bahwa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teknologi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 </a:t>
            </a:r>
            <a:r>
              <a:rPr lang="en-US" dirty="0">
                <a:solidFill>
                  <a:schemeClr val="bg1"/>
                </a:solidFill>
                <a:latin typeface="ui-sans-serif"/>
                <a:hlinkClick r:id="rId4"/>
              </a:rPr>
              <a:t>AI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dapat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bertanggung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ui-sans-serif"/>
              </a:rPr>
              <a:t>jawab</a:t>
            </a:r>
            <a:r>
              <a:rPr lang="en-US" dirty="0">
                <a:solidFill>
                  <a:schemeClr val="bg1"/>
                </a:solidFill>
                <a:latin typeface="ui-sans-serif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bg1"/>
                </a:solidFill>
              </a:rPr>
              <a:t>REFERENSI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73" name="Google Shape;373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angle 1"/>
          <p:cNvSpPr/>
          <p:nvPr/>
        </p:nvSpPr>
        <p:spPr>
          <a:xfrm>
            <a:off x="341528" y="1086585"/>
            <a:ext cx="846094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id-ID" sz="1200" dirty="0">
                <a:solidFill>
                  <a:schemeClr val="bg1"/>
                </a:solidFill>
                <a:latin typeface="IBM Plex Sans"/>
              </a:rPr>
              <a:t>https://iep.utm.edu/ethic-ai/</a:t>
            </a: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https</a:t>
            </a:r>
            <a:r>
              <a:rPr lang="en-US" sz="1200" dirty="0">
                <a:solidFill>
                  <a:schemeClr val="bg1"/>
                </a:solidFill>
                <a:latin typeface="IBM Plex Sans"/>
              </a:rPr>
              <a:t>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whatis.techtarget.com/definition/AI-code-of-ethics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widyaitaw.blogspot.com/2015/03/etika-dan-kode-etik-beserta-hubungan.html?m=1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www.google.com/amp/s/yoursay.suara.com/amp/news/2020/12/09/113932/mengenal-cyber-ethics-etika-dalam-menggunakan-internet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www.ekrut.com/media/masa-depan-ai-bergantung-pada-kode-etik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www.laboreldi.or.id/2019/04/etika-artificial-intelligence.html?m=1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https://news.microsoft.com/id-id/2018/04/23/etika-jadi-bagian-terpenting-dalam-teknologi-kecerdasan-buatan-ai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/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www.google.com/amp/s/amp.wartaekonomi.co.id/berita255454/ada-8-prinsip-etika-ai-perusahaan-di-australia-ini-sedang-mengujinya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m.cyberthreat.id/read/4580/Apa-Saja-Isu-Etika-yang-Muncul-dalam-Kecerdasan-Buatan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medium.com/dycode/etika-pengembangan-ai-9b6ac950ce53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https://www.weforum.org/agenda/2016/10/top-10-ethical-issues-in-artificial-intelligence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/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koran-jakarta.com/who-mengeluarkan-prinsip-prinsip-etika-dalam-ai-kesehatan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weekly-geekly-es.imtqy.com/articles/id413637/index.html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towardsdatascience.com/real-life-examples-of-discriminating-artificial-intelligence-cae395a90070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https://www.hukumonline.com/klinik/detail/ulasan/lt5e82cd8755927/mungkinkah-hakim-manusia-digantikan-oleh-kecerdasan-buatan-</a:t>
            </a:r>
            <a:r>
              <a:rPr lang="en-US" sz="1200" dirty="0" smtClean="0">
                <a:solidFill>
                  <a:schemeClr val="bg1"/>
                </a:solidFill>
                <a:latin typeface="IBM Plex Sans"/>
              </a:rPr>
              <a:t>/</a:t>
            </a:r>
            <a:endParaRPr lang="id-ID" sz="1200" dirty="0" smtClean="0">
              <a:solidFill>
                <a:schemeClr val="bg1"/>
              </a:solidFill>
              <a:latin typeface="IBM Plex Sans"/>
            </a:endParaRP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IBM Plex Sans"/>
              </a:rPr>
              <a:t>https://towardsdatascience.com/5-tools-to-detect-and-eliminate-bias-in-your-machine-learning-models-fb6c7b28b4f1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4800" dirty="0" smtClean="0"/>
              <a:t>THANK YOU</a:t>
            </a:r>
            <a:endParaRPr sz="4800"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POIN-POIN PEMBAHASAN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90048" y="1420760"/>
            <a:ext cx="4443590" cy="3039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Sejarah AI Ethics</a:t>
            </a:r>
          </a:p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What is AI Ethics ?</a:t>
            </a:r>
          </a:p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Why is AI Ethics Important ?</a:t>
            </a:r>
          </a:p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AI Ethics Principles/Kode Etik AI</a:t>
            </a:r>
          </a:p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Manfaat AI Ethics</a:t>
            </a:r>
          </a:p>
          <a:p>
            <a:pPr>
              <a:lnSpc>
                <a:spcPct val="150000"/>
              </a:lnSpc>
            </a:pPr>
            <a:r>
              <a:rPr lang="id-ID" sz="1800" dirty="0" smtClean="0">
                <a:latin typeface="IBM Plex Sans" charset="0"/>
              </a:rPr>
              <a:t>Tantangan Dalam AI Ethics</a:t>
            </a:r>
          </a:p>
          <a:p>
            <a:pPr>
              <a:lnSpc>
                <a:spcPct val="150000"/>
              </a:lnSpc>
            </a:pPr>
            <a:endParaRPr lang="en-US" sz="1800" dirty="0">
              <a:latin typeface="IBM Plex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3839" y="1495525"/>
            <a:ext cx="39180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IBM Plex Sans" charset="0"/>
              </a:rPr>
              <a:t>Contoh Penerapan AI Ethics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IBM Plex Sans" charset="0"/>
              </a:rPr>
              <a:t>Contoh Penyimpangan AI Ethics (Bias AI)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IBM Plex Sans" charset="0"/>
              </a:rPr>
              <a:t>Cara Mengatasi Bias AI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IBM Plex Sans" charset="0"/>
              </a:rPr>
              <a:t>Tools Pendeteksi Bias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itchFamily="34" charset="0"/>
              <a:buChar char="•"/>
            </a:pPr>
            <a:r>
              <a:rPr lang="id-ID" sz="1800" dirty="0" smtClean="0">
                <a:solidFill>
                  <a:schemeClr val="bg1"/>
                </a:solidFill>
                <a:latin typeface="IBM Plex Sans" charset="0"/>
              </a:rPr>
              <a:t>Future of AI </a:t>
            </a:r>
            <a:endParaRPr lang="en-US" sz="1800" dirty="0">
              <a:solidFill>
                <a:schemeClr val="bg1"/>
              </a:solidFill>
              <a:latin typeface="IBM Plex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29409" y="327534"/>
            <a:ext cx="5442900" cy="9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SEJARAH AI ETHICS</a:t>
            </a:r>
            <a:endParaRPr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9408" y="1186755"/>
            <a:ext cx="6784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 charset="0"/>
              </a:rPr>
              <a:t>Kode Etik untuk sistem AI, pertama kali diperkenalkan oleh penulis fiksi ilmiah bernama Isaac Asimov yg menuliskan 3 Hukum Robotika dalam karyanya tentang kisah pendek “Runaround” pada buku yg berjudul I, Robot (1942). Kemudian dilengkapi dg hukum ke-4 yg disebut Hukum Nol Robotika pd karyanya yg berjudul Robots and Empire (1986). </a:t>
            </a:r>
          </a:p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 charset="0"/>
              </a:rPr>
              <a:t> </a:t>
            </a:r>
            <a:endParaRPr lang="en-US" dirty="0">
              <a:solidFill>
                <a:schemeClr val="bg1"/>
              </a:solidFill>
              <a:latin typeface="IBM Plex Sans" charset="0"/>
            </a:endParaRPr>
          </a:p>
        </p:txBody>
      </p:sp>
      <p:pic>
        <p:nvPicPr>
          <p:cNvPr id="1026" name="Picture 2" descr="Isaac.Asimov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70" y="1086585"/>
            <a:ext cx="1024251" cy="14851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1570" y="2706765"/>
            <a:ext cx="79091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Ke-4 hukum tersebut adalah sebagai berikut: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Robot tidak boleh melukai manusia, atau dengan berdiam diri, membiarkan manusia menjadi celaka.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Robot wajib mematuhi perintah yg diberikan oleh manusia kecuali jika perintah tsb bertentangan dg hukum pertama.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Robot wajib melindungi keberadaan dirinya sendiri selama perlindungan tersebut tidak bertentangan dg hukum pertama atau hukum kedua.</a:t>
            </a:r>
          </a:p>
          <a:p>
            <a:pPr marL="342900" indent="-342900" algn="just">
              <a:buClr>
                <a:schemeClr val="bg1"/>
              </a:buClr>
              <a:buFont typeface="+mj-lt"/>
              <a:buAutoNum type="arabicPeriod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Robot tidak boleh membahayakan umat manusia atau dg tidak bertindak, membiarkan manusia menderita kerugian.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AI ETHICS ?</a:t>
            </a:r>
            <a:endParaRPr b="1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499" y="1348450"/>
            <a:ext cx="5298685" cy="1947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bg1"/>
                </a:solidFill>
                <a:latin typeface="IBM Plex Sans"/>
              </a:rPr>
              <a:t>Ethics (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Etika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)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adalah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seperangkat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prinsip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moral yang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membantu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kita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membedakan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antara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benar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dan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salah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x-none" smtClean="0">
              <a:solidFill>
                <a:schemeClr val="bg1"/>
              </a:solidFill>
              <a:latin typeface="IBM Plex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x-none">
              <a:solidFill>
                <a:schemeClr val="bg1"/>
              </a:solidFill>
              <a:latin typeface="IBM Plex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smtClean="0">
                <a:solidFill>
                  <a:schemeClr val="bg1"/>
                </a:solidFill>
                <a:latin typeface="IBM Plex Sans"/>
              </a:rPr>
              <a:t>AI Ethics adalah sistem prinsip dan teknik moral yang digunakan sebagai pedoman dalam pengembangan dan penggunaan teknologi AI.</a:t>
            </a:r>
            <a:endParaRPr dirty="0">
              <a:solidFill>
                <a:schemeClr val="bg1"/>
              </a:solidFill>
              <a:latin typeface="IBM Plex Sans"/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/>
          <p:cNvSpPr txBox="1"/>
          <p:nvPr/>
        </p:nvSpPr>
        <p:spPr>
          <a:xfrm>
            <a:off x="938500" y="3299028"/>
            <a:ext cx="5298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Kode Etik AI merupakan pernyataan kebijakan yang secara formal dibuat guna sebagai pedoman atau panduan kepada pemangku kepentingan ketika dihadapkan dengan keputusan etis mengenai pengembangan dan penggunaan kecerdasan buatan.  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56965" y="591530"/>
            <a:ext cx="432048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WH</a:t>
            </a:r>
            <a:r>
              <a:rPr lang="id-ID" sz="24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Y IS AI ETHICS IMPORTANT ? </a:t>
            </a:r>
            <a:endParaRPr sz="24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392801" y="1446625"/>
            <a:ext cx="3940200" cy="2025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dirty="0" err="1" smtClean="0">
                <a:solidFill>
                  <a:schemeClr val="bg1"/>
                </a:solidFill>
                <a:latin typeface="IBM Plex Sans"/>
              </a:rPr>
              <a:t>Proyek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AI yang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tidak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didesain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dengan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baik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dapat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memiliki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konsekuensi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yang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tidak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diinginkan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, bias,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bahkan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berpotensi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 </a:t>
            </a:r>
            <a:r>
              <a:rPr dirty="0" err="1" smtClean="0">
                <a:solidFill>
                  <a:schemeClr val="bg1"/>
                </a:solidFill>
                <a:latin typeface="IBM Plex Sans"/>
              </a:rPr>
              <a:t>membahayakan</a:t>
            </a:r>
            <a:r>
              <a:rPr dirty="0" smtClean="0">
                <a:solidFill>
                  <a:schemeClr val="bg1"/>
                </a:solidFill>
                <a:latin typeface="IBM Plex Sans"/>
              </a:rPr>
              <a:t>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</a:pPr>
            <a:r>
              <a:rPr lang="x-none" smtClean="0">
                <a:solidFill>
                  <a:schemeClr val="bg1"/>
                </a:solidFill>
                <a:latin typeface="IBM Plex Sans"/>
              </a:rPr>
              <a:t>Sebagai pedoman dalam mengembangkan dan menggunakan teknologi AI.</a:t>
            </a:r>
            <a:endParaRPr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11643" y="3791272"/>
            <a:ext cx="64159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dirty="0" smtClean="0">
                <a:solidFill>
                  <a:schemeClr val="bg1"/>
                </a:solidFill>
                <a:latin typeface="IBM Plex Sans"/>
              </a:rPr>
              <a:t>Bias merupakan anomali (penyimpangan) pada keluaran algoritma yang disebabkan oleh asumsi prasangka yg dibuat selama proses pengembangan algoritma dalam data pelatihan.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498" y="445025"/>
            <a:ext cx="633548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AI ETHICS PRINCIPLES/KODE ETIK AI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Beneficence</a:t>
            </a:r>
            <a:endParaRPr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6" y="3452875"/>
            <a:ext cx="2293644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dirty="0" err="1" smtClean="0">
                <a:latin typeface="IBM Plex Sans"/>
              </a:rPr>
              <a:t>Memaksimalkan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potensi</a:t>
            </a:r>
            <a:r>
              <a:rPr dirty="0" smtClean="0">
                <a:latin typeface="IBM Plex Sans"/>
              </a:rPr>
              <a:t> benefit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x-none" smtClean="0">
                <a:latin typeface="IBM Plex Sans"/>
              </a:rPr>
              <a:t>Meminimalkan potensi bahaya</a:t>
            </a:r>
            <a:endParaRPr dirty="0">
              <a:latin typeface="IBM Plex Sans"/>
            </a:endParaRP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Justice</a:t>
            </a:r>
            <a:endParaRPr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36348" y="3452875"/>
            <a:ext cx="247527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err="1" smtClean="0">
                <a:latin typeface="IBM Plex Sans"/>
              </a:rPr>
              <a:t>Meminimalkan</a:t>
            </a:r>
            <a:r>
              <a:rPr dirty="0" smtClean="0">
                <a:latin typeface="IBM Plex Sans"/>
              </a:rPr>
              <a:t> bias </a:t>
            </a:r>
            <a:r>
              <a:rPr dirty="0" err="1" smtClean="0">
                <a:latin typeface="IBM Plex Sans"/>
              </a:rPr>
              <a:t>individu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atau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sistem</a:t>
            </a:r>
            <a:r>
              <a:rPr dirty="0" smtClean="0">
                <a:latin typeface="IBM Plex Sans"/>
              </a:rPr>
              <a:t> yang </a:t>
            </a:r>
            <a:r>
              <a:rPr dirty="0" err="1" smtClean="0">
                <a:latin typeface="IBM Plex Sans"/>
              </a:rPr>
              <a:t>akan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menggeser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potensi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risiko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ke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bagian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tertentu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dari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populasi</a:t>
            </a:r>
            <a:endParaRPr dirty="0">
              <a:latin typeface="IBM Plex Sans"/>
            </a:endParaRP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611560" y="2767975"/>
            <a:ext cx="2926937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Respect for Persons</a:t>
            </a:r>
            <a:endParaRPr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938498" y="3452875"/>
            <a:ext cx="2193342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d-ID" dirty="0" smtClean="0">
                <a:latin typeface="IBM Plex Sans"/>
              </a:rPr>
              <a:t>Menjunjung tinggi martabat manusia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id-ID" dirty="0" smtClean="0">
                <a:latin typeface="IBM Plex Sans"/>
              </a:rPr>
              <a:t>Atas dasar sukarela</a:t>
            </a:r>
            <a:endParaRPr dirty="0">
              <a:latin typeface="IBM Plex Sans"/>
            </a:endParaRPr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41879" y="4691089"/>
            <a:ext cx="783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050" dirty="0" smtClean="0">
                <a:solidFill>
                  <a:schemeClr val="bg1"/>
                </a:solidFill>
              </a:rPr>
              <a:t>Sumber: The Belmon Report (National Comission for the Protection of Human Subjects of Biomedical and Behavioral Research)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ExtraBold" charset="0"/>
              </a:rPr>
              <a:t>MA</a:t>
            </a:r>
            <a:r>
              <a:rPr lang="id-ID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Montserrat ExtraBold" charset="0"/>
              </a:rPr>
              <a:t>NFAAT AI ETHICS </a:t>
            </a:r>
            <a:endParaRPr b="1" dirty="0">
              <a:solidFill>
                <a:schemeClr val="accent5">
                  <a:lumMod val="20000"/>
                  <a:lumOff val="80000"/>
                </a:schemeClr>
              </a:solidFill>
              <a:latin typeface="Montserrat ExtraBold" charset="0"/>
            </a:endParaRP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011062" y="1404335"/>
            <a:ext cx="3380918" cy="29788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 smtClean="0">
                <a:latin typeface="IBM Plex Sans" charset="0"/>
              </a:rPr>
              <a:t>Me</a:t>
            </a:r>
            <a:r>
              <a:rPr lang="id-ID" dirty="0" smtClean="0">
                <a:latin typeface="IBM Plex Sans" charset="0"/>
              </a:rPr>
              <a:t>mbangkitkan sentrisitas pelanggan dan meningkatnya aktivisme sosial.</a:t>
            </a: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 smtClean="0">
                <a:latin typeface="IBM Plex Sans" charset="0"/>
              </a:rPr>
              <a:t>Menjunjung tinggi nilai-nilai pelanggan dan berbuat baik untuk masyarakat dimana sistem AI mereka beroperasi.</a:t>
            </a:r>
          </a:p>
          <a:p>
            <a:pPr marL="342900" lvl="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d-ID" dirty="0" smtClean="0">
                <a:latin typeface="IBM Plex Sans" charset="0"/>
              </a:rPr>
              <a:t>AI yg bertanggungjawab maka sangat membantu dalam mempertahankan bakat dan memastikan kelancaran pelaksanaan operasi perusahaan. </a:t>
            </a:r>
            <a:r>
              <a:rPr lang="en" dirty="0" smtClean="0">
                <a:latin typeface="IBM Plex Sans" charset="0"/>
              </a:rPr>
              <a:t> </a:t>
            </a:r>
            <a:endParaRPr dirty="0">
              <a:latin typeface="IBM Plex Sans" charset="0"/>
            </a:endParaRPr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498191" y="2832946"/>
            <a:ext cx="275534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Master </a:t>
            </a:r>
            <a:r>
              <a:rPr lang="en" dirty="0" smtClean="0"/>
              <a:t>S</a:t>
            </a:r>
            <a:r>
              <a:rPr lang="id-ID" dirty="0" smtClean="0"/>
              <a:t>udhir Jha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5684152" y="3220663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latin typeface="IBM Plex Sans"/>
              </a:rPr>
              <a:t>(</a:t>
            </a:r>
            <a:r>
              <a:rPr dirty="0" err="1" smtClean="0">
                <a:latin typeface="IBM Plex Sans"/>
              </a:rPr>
              <a:t>Wakil</a:t>
            </a:r>
            <a:r>
              <a:rPr dirty="0" smtClean="0">
                <a:latin typeface="IBM Plex Sans"/>
              </a:rPr>
              <a:t> </a:t>
            </a:r>
            <a:r>
              <a:rPr dirty="0" err="1" smtClean="0">
                <a:latin typeface="IBM Plex Sans"/>
              </a:rPr>
              <a:t>presiden</a:t>
            </a:r>
            <a:r>
              <a:rPr dirty="0" smtClean="0">
                <a:latin typeface="IBM Plex Sans"/>
              </a:rPr>
              <a:t> senior &amp; </a:t>
            </a:r>
            <a:r>
              <a:rPr dirty="0" err="1" smtClean="0">
                <a:latin typeface="IBM Plex Sans"/>
              </a:rPr>
              <a:t>Kepala</a:t>
            </a:r>
            <a:r>
              <a:rPr dirty="0" smtClean="0">
                <a:latin typeface="IBM Plex Sans"/>
              </a:rPr>
              <a:t> unit </a:t>
            </a:r>
            <a:r>
              <a:rPr dirty="0" err="1" smtClean="0">
                <a:latin typeface="IBM Plex Sans"/>
              </a:rPr>
              <a:t>Brighterion</a:t>
            </a:r>
            <a:r>
              <a:rPr dirty="0" smtClean="0">
                <a:latin typeface="IBM Plex Sans"/>
              </a:rPr>
              <a:t> di </a:t>
            </a:r>
            <a:r>
              <a:rPr dirty="0" err="1" smtClean="0">
                <a:latin typeface="IBM Plex Sans"/>
              </a:rPr>
              <a:t>Mastercard</a:t>
            </a:r>
            <a:r>
              <a:rPr dirty="0" smtClean="0">
                <a:latin typeface="IBM Plex Sans"/>
              </a:rPr>
              <a:t>)</a:t>
            </a:r>
            <a:endParaRPr dirty="0">
              <a:latin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505" y="4776994"/>
            <a:ext cx="2345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 smtClean="0">
                <a:solidFill>
                  <a:schemeClr val="bg1"/>
                </a:solidFill>
              </a:rPr>
              <a:t>Sumber : whatis.techtarget.com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AutoShape 2" descr="Sudhir Jha (@sudhir_k_jha) |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Sudhir Jha (@sudhir_k_jha) | Twit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Sudhir Jha (@sudhir_k_jha) | Twi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70" y="1332720"/>
            <a:ext cx="1464055" cy="14640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28879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TANTANGAN DALAM AI ETHICS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2006714" y="2359825"/>
            <a:ext cx="2059123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smtClean="0"/>
              <a:t>01. PENJELASAN</a:t>
            </a:r>
            <a:endParaRPr sz="1600" dirty="0"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547944" y="1291422"/>
            <a:ext cx="3518429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400" dirty="0" smtClean="0">
                <a:latin typeface="IBM Plex Sans"/>
              </a:rPr>
              <a:t>“Ketika sistem AI terdapat kesalahan, maka tim harus mampu melacak dalam sistem algoritma dan proses pengolahan data untuk mencari tau alasannya</a:t>
            </a:r>
            <a:r>
              <a:rPr lang="en" sz="1400" dirty="0" smtClean="0">
                <a:latin typeface="IBM Plex Sans"/>
              </a:rPr>
              <a:t>”</a:t>
            </a:r>
            <a:endParaRPr sz="1400" dirty="0">
              <a:latin typeface="IBM Plex Sans"/>
            </a:endParaRPr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2231739" y="3299643"/>
            <a:ext cx="1821581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smtClean="0"/>
              <a:t>03. KEADILAN</a:t>
            </a:r>
            <a:endParaRPr sz="1600" dirty="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92454" y="3681011"/>
            <a:ext cx="3473919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IBM Plex Sans"/>
              </a:rPr>
              <a:t>“</a:t>
            </a:r>
            <a:r>
              <a:rPr lang="id-ID" sz="1400" dirty="0" smtClean="0">
                <a:latin typeface="IBM Plex Sans"/>
              </a:rPr>
              <a:t>Dlm kumpulan data yg melibatkan informasi pribadi, sangat penting utk memastikan tdk ada bias dlm hal ras, jenis kelamin, dan etnis</a:t>
            </a:r>
            <a:r>
              <a:rPr lang="en" sz="1400" dirty="0" smtClean="0">
                <a:latin typeface="IBM Plex Sans"/>
              </a:rPr>
              <a:t>”</a:t>
            </a:r>
            <a:endParaRPr sz="1400" dirty="0">
              <a:latin typeface="IBM Plex Sans"/>
            </a:endParaRPr>
          </a:p>
        </p:txBody>
      </p:sp>
      <p:sp>
        <p:nvSpPr>
          <p:cNvPr id="2102" name="Google Shape;2102;p63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smtClean="0"/>
              <a:t>02. </a:t>
            </a:r>
            <a:r>
              <a:rPr sz="1600" dirty="0" err="1" smtClean="0"/>
              <a:t>Tanggung</a:t>
            </a:r>
            <a:r>
              <a:rPr sz="1600" dirty="0" smtClean="0"/>
              <a:t> </a:t>
            </a:r>
            <a:r>
              <a:rPr sz="1600" dirty="0" err="1" smtClean="0"/>
              <a:t>Jawab</a:t>
            </a:r>
            <a:endParaRPr sz="1600" dirty="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5080873" y="1263472"/>
            <a:ext cx="3856612" cy="1785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IBM Plex Sans"/>
              </a:rPr>
              <a:t>“</a:t>
            </a:r>
            <a:r>
              <a:rPr lang="id-ID" sz="1400" dirty="0" smtClean="0">
                <a:latin typeface="IBM Plex Sans"/>
              </a:rPr>
              <a:t>Ketika keputusan yg dibuat oleh sistem AI memiliki konsekuensi bencana/masalah, maka akan ada pihak-pihak yg harus bertanggungjawab akan hal tsb</a:t>
            </a:r>
            <a:r>
              <a:rPr lang="en" sz="1400" dirty="0" smtClean="0">
                <a:latin typeface="IBM Plex Sans"/>
              </a:rPr>
              <a:t>”</a:t>
            </a:r>
            <a:endParaRPr sz="1400" dirty="0">
              <a:latin typeface="IBM Plex Sans"/>
            </a:endParaRPr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5059269" y="3321696"/>
            <a:ext cx="3248145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dirty="0" smtClean="0"/>
              <a:t>04. PENYALAHGUNAAN</a:t>
            </a:r>
            <a:endParaRPr sz="1600" dirty="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5080874" y="379744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>
                <a:latin typeface="IBM Plex Sans"/>
              </a:rPr>
              <a:t>“</a:t>
            </a:r>
            <a:r>
              <a:rPr lang="id-ID" sz="1400" dirty="0" smtClean="0">
                <a:latin typeface="IBM Plex Sans"/>
              </a:rPr>
              <a:t>Algoritma AI dapat digunakan untuk tujuan selain tujuan pembuatannya</a:t>
            </a:r>
            <a:r>
              <a:rPr lang="en" sz="1400" dirty="0" smtClean="0">
                <a:latin typeface="IBM Plex Sans"/>
              </a:rPr>
              <a:t>”</a:t>
            </a:r>
            <a:endParaRPr sz="1400" dirty="0">
              <a:latin typeface="IBM Plex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IBM Plex Sans"/>
            </a:endParaRPr>
          </a:p>
        </p:txBody>
      </p:sp>
      <p:cxnSp>
        <p:nvCxnSpPr>
          <p:cNvPr id="2106" name="Google Shape;2106;p6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/>
          <p:nvPr/>
        </p:nvCxnSpPr>
        <p:spPr>
          <a:xfrm>
            <a:off x="1348500" y="3048622"/>
            <a:ext cx="6447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72000" y="1566172"/>
            <a:ext cx="0" cy="2964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" grpId="0" build="p"/>
      <p:bldP spid="2101" grpId="0" build="p"/>
      <p:bldP spid="2103" grpId="0" build="p"/>
      <p:bldP spid="210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571175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CONTOH PENERAPAN AI ETHICS</a:t>
            </a:r>
            <a:endParaRPr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612775" y="2301720"/>
            <a:ext cx="4177667" cy="2250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Kesejahteraan manusia, sosial &amp; lingkungan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Nilai-nilai human-center sehubungan dg HAM, keanekaragaman, dan otonomi individu.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Keadilan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Perlindungan privasi &amp; keamanan data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Keandalan &amp; keamanan sesuai dg tujuan yg dimaksudkan dari sistem AI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Transparansi &amp; kemampuan menjelaskan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Persaingan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r>
              <a:rPr lang="id-ID" sz="1400" dirty="0" smtClean="0">
                <a:solidFill>
                  <a:schemeClr val="lt1"/>
                </a:solidFill>
                <a:latin typeface="IBM Plex Sans"/>
              </a:rPr>
              <a:t>Akuntabilitas</a:t>
            </a: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endParaRPr lang="id-ID" sz="1400" dirty="0" smtClean="0">
              <a:solidFill>
                <a:schemeClr val="lt1"/>
              </a:solidFill>
              <a:latin typeface="IBM Plex Sans"/>
            </a:endParaRP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endParaRPr lang="id-ID" sz="1400" dirty="0" smtClean="0">
              <a:solidFill>
                <a:schemeClr val="lt1"/>
              </a:solidFill>
              <a:latin typeface="IBM Plex Sans"/>
            </a:endParaRPr>
          </a:p>
          <a:p>
            <a:pPr marL="228600" lvl="0" indent="-228600" algn="just" rtl="0">
              <a:spcBef>
                <a:spcPts val="0"/>
              </a:spcBef>
              <a:buClr>
                <a:schemeClr val="bg1"/>
              </a:buClr>
              <a:buFont typeface="Arial" pitchFamily="34" charset="0"/>
              <a:buChar char="•"/>
            </a:pPr>
            <a:endParaRPr sz="1400" dirty="0">
              <a:solidFill>
                <a:schemeClr val="lt1"/>
              </a:solidFill>
              <a:latin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5298" y="1213370"/>
            <a:ext cx="3806651" cy="307777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IBM Plex Sans"/>
              </a:rPr>
              <a:t>01. Perusahaan di Australia (8 Kode Etik AI)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076" name="Picture 4" descr="Alamat KCP Commonwealth Bank Bintaro – Wilayah Jakarta Selatan DKI Jakarta  – Data Lengkap Alamat Bank dan ATM di Indones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7" t="12926" r="2670" b="15362"/>
          <a:stretch/>
        </p:blipFill>
        <p:spPr bwMode="auto">
          <a:xfrm>
            <a:off x="938499" y="1652269"/>
            <a:ext cx="1710190" cy="6506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Microsoft Customer Story-Telstra citizen developers automate processes with  Power Apps in Microsoft Teams, giving millions of minutes back to the  busines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Microsoft Customer Story-Telstra citizen developers automate processes with  Power Apps in Microsoft Teams, giving millions of minutes back to the  busines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41104" y="1652269"/>
            <a:ext cx="2331195" cy="307777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>
                <a:solidFill>
                  <a:schemeClr val="bg1"/>
                </a:solidFill>
                <a:latin typeface="IBM Plex Sans"/>
              </a:rPr>
              <a:t>02. WHO (6 Kode Etik AI)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7065" y="3166975"/>
            <a:ext cx="3586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Lindungi otonomi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Mempromosikan keselamatan manusia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Pastikan transparansi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Menumbuhkan akuntabilitas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Pastikan kesetaraan</a:t>
            </a:r>
          </a:p>
          <a:p>
            <a:pPr marL="285750" indent="-285750">
              <a:buClr>
                <a:schemeClr val="bg1"/>
              </a:buClr>
              <a:buFont typeface="Arial" pitchFamily="34" charset="0"/>
              <a:buChar char="•"/>
            </a:pPr>
            <a:r>
              <a:rPr lang="id-ID" dirty="0" smtClean="0">
                <a:solidFill>
                  <a:schemeClr val="bg1"/>
                </a:solidFill>
                <a:latin typeface="IBM Plex Sans"/>
              </a:rPr>
              <a:t>Mempromosikan AI yg berkelanjutan  </a:t>
            </a:r>
            <a:endParaRPr lang="en-US" dirty="0">
              <a:solidFill>
                <a:schemeClr val="bg1"/>
              </a:solidFill>
              <a:latin typeface="IBM Plex Sans"/>
            </a:endParaRPr>
          </a:p>
        </p:txBody>
      </p:sp>
      <p:pic>
        <p:nvPicPr>
          <p:cNvPr id="3083" name="Picture 11" descr="WHO, Germany open Hub for Pandemic and Epidemic Intelligence in Berli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24" y="2121700"/>
            <a:ext cx="901253" cy="9451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1091</Words>
  <Application>Microsoft Office PowerPoint</Application>
  <PresentationFormat>On-screen Show (16:9)</PresentationFormat>
  <Paragraphs>140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IBM Plex Sans</vt:lpstr>
      <vt:lpstr>ui-sans-serif</vt:lpstr>
      <vt:lpstr>Montserrat ExtraBold</vt:lpstr>
      <vt:lpstr>Montserrat</vt:lpstr>
      <vt:lpstr>Futuristic Background by Slidesgo</vt:lpstr>
      <vt:lpstr>AI Ethics dan Contoh Penerapannya</vt:lpstr>
      <vt:lpstr>POIN-POIN PEMBAHASAN</vt:lpstr>
      <vt:lpstr>SEJARAH AI ETHICS</vt:lpstr>
      <vt:lpstr>WHAT IS AI ETHICS ?</vt:lpstr>
      <vt:lpstr>WHY IS AI ETHICS IMPORTANT ? </vt:lpstr>
      <vt:lpstr>AI ETHICS PRINCIPLES/KODE ETIK AI</vt:lpstr>
      <vt:lpstr>MANFAAT AI ETHICS </vt:lpstr>
      <vt:lpstr>TANTANGAN DALAM AI ETHICS</vt:lpstr>
      <vt:lpstr>CONTOH PENERAPAN AI ETHICS</vt:lpstr>
      <vt:lpstr>CONTOH PENERAPAN AI ETHICS</vt:lpstr>
      <vt:lpstr>CONTOH PENYIMPANGAN AI ETHICS (BIAS AI) </vt:lpstr>
      <vt:lpstr>CONTOH PENYIMPANGAN AI ETHICS (BIAS AI) </vt:lpstr>
      <vt:lpstr>03</vt:lpstr>
      <vt:lpstr>CARA MENGATASI BIAS AI</vt:lpstr>
      <vt:lpstr>TOOLS PENDETEKSI BIAS </vt:lpstr>
      <vt:lpstr>FUTURE OF AI</vt:lpstr>
      <vt:lpstr>KESIMPULAN</vt:lpstr>
      <vt:lpstr>REFERENSI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Ethics dan Contoh Penerapannya</dc:title>
  <dc:creator>LENOVO</dc:creator>
  <cp:lastModifiedBy>Windows User</cp:lastModifiedBy>
  <cp:revision>46</cp:revision>
  <dcterms:modified xsi:type="dcterms:W3CDTF">2021-09-10T14:17:54Z</dcterms:modified>
</cp:coreProperties>
</file>